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507698" cy="594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14893" y="773867"/>
            <a:ext cx="0" cy="2228850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14893" y="3197589"/>
            <a:ext cx="0" cy="791668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114893" y="4184129"/>
            <a:ext cx="0" cy="2216670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295025" y="773867"/>
            <a:ext cx="0" cy="5626932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017457" y="505918"/>
            <a:ext cx="194872" cy="267949"/>
          </a:xfrm>
          <a:prstGeom prst="rect"/>
          <a:solidFill>
            <a:srgbClr val="FFFFFF"/>
          </a:solidFill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3197589" y="505918"/>
            <a:ext cx="194872" cy="267949"/>
          </a:xfrm>
          <a:prstGeom prst="rect"/>
          <a:solidFill>
            <a:srgbClr val="FFFFFF"/>
          </a:solidFill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1296456" y="809885"/>
            <a:ext cx="1725659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i: Lowercase roman</a:t>
            </a:r>
          </a:p>
        </p:txBody>
      </p:sp>
      <p:cxnSp>
        <p:nvCxnSpPr>
          <p:cNvPr id="10" name=""/>
          <p:cNvCxnSpPr/>
          <p:nvPr/>
        </p:nvCxnSpPr>
        <p:spPr>
          <a:xfrm>
            <a:off x="1120983" y="1035726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231466" y="1163090"/>
            <a:ext cx="1855639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B): Uppercase letters</a:t>
            </a:r>
          </a:p>
        </p:txBody>
      </p:sp>
      <p:cxnSp>
        <p:nvCxnSpPr>
          <p:cNvPr id="12" name=""/>
          <p:cNvCxnSpPr/>
          <p:nvPr/>
        </p:nvCxnSpPr>
        <p:spPr>
          <a:xfrm>
            <a:off x="1120983" y="1388932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355990" y="1516296"/>
            <a:ext cx="1606592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3: Arabic numbers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120983" y="1742138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134030" y="1869502"/>
            <a:ext cx="2050511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4.1: Two-level numbers</a:t>
            </a:r>
          </a:p>
        </p:txBody>
      </p:sp>
      <p:cxnSp>
        <p:nvCxnSpPr>
          <p:cNvPr id="16" name=""/>
          <p:cNvCxnSpPr/>
          <p:nvPr/>
        </p:nvCxnSpPr>
        <p:spPr>
          <a:xfrm>
            <a:off x="1120983" y="2095343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274630" y="2222708"/>
            <a:ext cx="1769310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4.5: Set last number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120983" y="2448549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1296261" y="2575913"/>
            <a:ext cx="1726049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5: Back to one level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120983" y="2801755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682520" y="2947909"/>
            <a:ext cx="3044877" cy="3032697"/>
          </a:xfrm>
          <a:prstGeom prst="rect"/>
          <a:solidFill>
            <a:srgbClr val="FFFFFF"/>
          </a:solidFill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2" name=""/>
          <p:cNvCxnSpPr/>
          <p:nvPr/>
        </p:nvCxnSpPr>
        <p:spPr>
          <a:xfrm>
            <a:off x="1114893" y="2947909"/>
            <a:ext cx="0" cy="54807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1114893" y="3197589"/>
            <a:ext cx="0" cy="749039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3295025" y="2947909"/>
            <a:ext cx="0" cy="998719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1810724" y="3233607"/>
            <a:ext cx="697124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Step 6a</a:t>
            </a:r>
          </a:p>
        </p:txBody>
      </p:sp>
      <p:cxnSp>
        <p:nvCxnSpPr>
          <p:cNvPr id="26" name=""/>
          <p:cNvCxnSpPr/>
          <p:nvPr/>
        </p:nvCxnSpPr>
        <p:spPr>
          <a:xfrm>
            <a:off x="1120983" y="3459448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1902070" y="3586813"/>
            <a:ext cx="697124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Step 6b</a:t>
            </a:r>
          </a:p>
        </p:txBody>
      </p:sp>
      <p:cxnSp>
        <p:nvCxnSpPr>
          <p:cNvPr id="28" name=""/>
          <p:cNvCxnSpPr/>
          <p:nvPr/>
        </p:nvCxnSpPr>
        <p:spPr>
          <a:xfrm flipH="1">
            <a:off x="1120983" y="3812654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1114893" y="3934449"/>
            <a:ext cx="0" cy="54807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1114893" y="4184129"/>
            <a:ext cx="0" cy="1808656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3295025" y="3934449"/>
            <a:ext cx="0" cy="2058336"/>
          </a:xfrm>
          <a:prstGeom prst="line"/>
          <a:ln w="12179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1810724" y="4220147"/>
            <a:ext cx="697124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Step 7a</a:t>
            </a:r>
          </a:p>
        </p:txBody>
      </p:sp>
      <p:cxnSp>
        <p:nvCxnSpPr>
          <p:cNvPr id="33" name=""/>
          <p:cNvCxnSpPr/>
          <p:nvPr/>
        </p:nvCxnSpPr>
        <p:spPr>
          <a:xfrm>
            <a:off x="1120983" y="4445988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1907526" y="4573353"/>
            <a:ext cx="686211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Step 7c</a:t>
            </a:r>
          </a:p>
        </p:txBody>
      </p:sp>
      <p:cxnSp>
        <p:nvCxnSpPr>
          <p:cNvPr id="35" name=""/>
          <p:cNvCxnSpPr/>
          <p:nvPr/>
        </p:nvCxnSpPr>
        <p:spPr>
          <a:xfrm flipH="1">
            <a:off x="1120983" y="4799194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1329097" y="4926559"/>
            <a:ext cx="1660377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vii-iv: Exotic format</a:t>
            </a:r>
          </a:p>
        </p:txBody>
      </p:sp>
      <p:cxnSp>
        <p:nvCxnSpPr>
          <p:cNvPr id="37" name=""/>
          <p:cNvCxnSpPr/>
          <p:nvPr/>
        </p:nvCxnSpPr>
        <p:spPr>
          <a:xfrm>
            <a:off x="1120983" y="5152400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8" name=""/>
          <p:cNvSpPr/>
          <p:nvPr/>
        </p:nvSpPr>
        <p:spPr>
          <a:xfrm>
            <a:off x="1144748" y="5279764"/>
            <a:ext cx="2029075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v: Only the last number</a:t>
            </a:r>
          </a:p>
        </p:txBody>
      </p:sp>
      <p:cxnSp>
        <p:nvCxnSpPr>
          <p:cNvPr id="39" name=""/>
          <p:cNvCxnSpPr/>
          <p:nvPr/>
        </p:nvCxnSpPr>
        <p:spPr>
          <a:xfrm>
            <a:off x="1120983" y="5505606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0" name=""/>
          <p:cNvSpPr/>
          <p:nvPr/>
        </p:nvSpPr>
        <p:spPr>
          <a:xfrm>
            <a:off x="1361349" y="5632970"/>
            <a:ext cx="1595874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7f: Back to normal</a:t>
            </a:r>
          </a:p>
        </p:txBody>
      </p:sp>
      <p:cxnSp>
        <p:nvCxnSpPr>
          <p:cNvPr id="41" name=""/>
          <p:cNvCxnSpPr/>
          <p:nvPr/>
        </p:nvCxnSpPr>
        <p:spPr>
          <a:xfrm>
            <a:off x="1120983" y="5858811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2" name=""/>
          <p:cNvCxnSpPr/>
          <p:nvPr/>
        </p:nvCxnSpPr>
        <p:spPr>
          <a:xfrm>
            <a:off x="682520" y="3934449"/>
            <a:ext cx="3044877" cy="0"/>
          </a:xfrm>
          <a:prstGeom prst="line"/>
          <a:ln w="12179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3" name=""/>
          <p:cNvSpPr/>
          <p:nvPr/>
        </p:nvSpPr>
        <p:spPr>
          <a:xfrm>
            <a:off x="724628" y="2990017"/>
            <a:ext cx="1433546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534" err="1" lang="en-en">
                <a:latin typeface="Nimbus Sans"/>
              </a:rPr>
              <a:t>6: Alternative #1</a:t>
            </a:r>
          </a:p>
        </p:txBody>
      </p:sp>
      <p:sp>
        <p:nvSpPr>
          <p:cNvPr id="44" name=""/>
          <p:cNvSpPr/>
          <p:nvPr/>
        </p:nvSpPr>
        <p:spPr>
          <a:xfrm>
            <a:off x="724628" y="3976557"/>
            <a:ext cx="1433546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534" err="1" lang="en-en">
                <a:latin typeface="Nimbus Sans"/>
              </a:rPr>
              <a:t>7: Alternative #2</a:t>
            </a:r>
          </a:p>
        </p:txBody>
      </p:sp>
      <p:sp>
        <p:nvSpPr>
          <p:cNvPr id="45" name=""/>
          <p:cNvSpPr/>
          <p:nvPr/>
        </p:nvSpPr>
        <p:spPr>
          <a:xfrm>
            <a:off x="1296261" y="6022714"/>
            <a:ext cx="1726049" cy="22027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34" err="1" lang="en-en">
                <a:latin typeface="Nimbus Sans"/>
              </a:rPr>
              <a:t>8: Back to one level</a:t>
            </a:r>
          </a:p>
        </p:txBody>
      </p:sp>
      <p:cxnSp>
        <p:nvCxnSpPr>
          <p:cNvPr id="46" name=""/>
          <p:cNvCxnSpPr/>
          <p:nvPr/>
        </p:nvCxnSpPr>
        <p:spPr>
          <a:xfrm>
            <a:off x="1120983" y="6248556"/>
            <a:ext cx="2167952" cy="0"/>
          </a:xfrm>
          <a:prstGeom prst="line"/>
          <a:ln w="12179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